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4" r:id="rId3"/>
    <p:sldId id="272" r:id="rId4"/>
    <p:sldId id="265" r:id="rId5"/>
    <p:sldId id="266" r:id="rId6"/>
    <p:sldId id="274" r:id="rId7"/>
    <p:sldId id="275" r:id="rId8"/>
    <p:sldId id="276" r:id="rId9"/>
    <p:sldId id="277" r:id="rId10"/>
    <p:sldId id="267" r:id="rId11"/>
    <p:sldId id="27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B3"/>
    <a:srgbClr val="006BB3"/>
    <a:srgbClr val="151555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45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radarChart>
        <c:radarStyle val="marker"/>
        <c:varyColors val="0"/>
        <c:ser>
          <c:idx val="1"/>
          <c:order val="0"/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7000"/>
                </a:schemeClr>
              </a:solidFill>
              <a:ln w="9525">
                <a:solidFill>
                  <a:schemeClr val="accent1">
                    <a:tint val="77000"/>
                  </a:schemeClr>
                </a:solidFill>
              </a:ln>
              <a:effectLst/>
            </c:spPr>
          </c:marker>
          <c:cat>
            <c:strRef>
              <c:f>Sheet1!$C$6:$C$12</c:f>
              <c:strCache>
                <c:ptCount val="7"/>
                <c:pt idx="0">
                  <c:v>합목적성(4)</c:v>
                </c:pt>
                <c:pt idx="1">
                  <c:v>심미성(3)</c:v>
                </c:pt>
                <c:pt idx="2">
                  <c:v>가독성(6)</c:v>
                </c:pt>
                <c:pt idx="3">
                  <c:v>편의성(4)</c:v>
                </c:pt>
                <c:pt idx="4">
                  <c:v>경제성(6)</c:v>
                </c:pt>
                <c:pt idx="5">
                  <c:v>통일성(6)</c:v>
                </c:pt>
                <c:pt idx="6">
                  <c:v>독창성(3)</c:v>
                </c:pt>
              </c:strCache>
            </c:strRef>
          </c:cat>
          <c:val>
            <c:numRef>
              <c:f>Sheet1!$E$6:$E$12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0-484A-8F48-936637F22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850752"/>
        <c:axId val="303944832"/>
      </c:radarChart>
      <c:catAx>
        <c:axId val="29985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944832"/>
        <c:crosses val="autoZero"/>
        <c:auto val="1"/>
        <c:lblAlgn val="ctr"/>
        <c:lblOffset val="100"/>
        <c:noMultiLvlLbl val="0"/>
      </c:catAx>
      <c:valAx>
        <c:axId val="30394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9850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E772C89-AB2B-4651-B743-5BB9AC9AE9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788D76-0C72-4A3C-A922-EF315AB5AD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8C42A-B4A8-4219-8D54-CF861204F50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15D1F-FDC8-461B-96B0-7B0D5E655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C9C51-181B-4472-9F8A-C57D32333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C37DF-974C-4F72-9B2A-2D823A47E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82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E98C2-038D-4077-B664-E91B30697F87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6D02F-2AAB-4175-A921-B658E4835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5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6ABE25-334E-4A54-85B5-CFC0708452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2" y="2248330"/>
            <a:ext cx="12191998" cy="2372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" y="2156511"/>
            <a:ext cx="121919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" y="4677501"/>
            <a:ext cx="121919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F6DA09-5C9A-468D-AD13-383A43552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598661"/>
            <a:ext cx="4572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2774D-745E-48A2-8B17-3D35CE585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1" y="3602038"/>
            <a:ext cx="4572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DD9C6-301C-4DE1-AE9C-3820F55D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6356350"/>
            <a:ext cx="2743200" cy="365125"/>
          </a:xfrm>
        </p:spPr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iljin 일진머티리얼즈">
            <a:extLst>
              <a:ext uri="{FF2B5EF4-FFF2-40B4-BE49-F238E27FC236}">
                <a16:creationId xmlns:a16="http://schemas.microsoft.com/office/drawing/2014/main" id="{38D79347-3F53-4A17-98FA-8DD359EF6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76460"/>
            <a:ext cx="2200275" cy="3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CC3FCF-0B01-4D96-AA15-769BD4B9C8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335188"/>
            <a:ext cx="1276214" cy="3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4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6F2D-D2E3-446F-9924-E87637DF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B8ADC1-97DF-4B17-AC49-D6B37CF3C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5B1D6-0EA9-46A1-B9EF-9E5056CE1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270BA-EF8C-408F-84A3-9EFD21AE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DEC55-47A5-4258-B0DD-BA932A34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96B1F-615D-4BA7-B470-21AAF22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06DBC-3C15-42CD-B94C-0977DFDB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A93044-B859-4D16-8C99-FFB60F56F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3452C-FE74-41AD-B374-2AC4E597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6791-5633-4790-8E97-E8CF809E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2A6C7-FE5F-4A05-AE22-D96CFA7A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43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7D4B26-9354-438B-9ACD-568FF707E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3B7807-98B6-4F04-AB3E-89BA9826E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5341C-1BC6-47D8-8D06-A528D2D2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CC4D8C-1616-4943-9C89-F9CC1516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975C0-EA8F-4A7C-8575-95E98739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8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8C35FA6-901D-4FA6-BB94-797D06F39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6"/>
          <a:stretch/>
        </p:blipFill>
        <p:spPr>
          <a:xfrm>
            <a:off x="-1" y="0"/>
            <a:ext cx="3082119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3A0752-E8A4-44B1-B9C2-7387CA529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r="-2453"/>
          <a:stretch/>
        </p:blipFill>
        <p:spPr>
          <a:xfrm>
            <a:off x="0" y="1011899"/>
            <a:ext cx="3045501" cy="55245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4DCA7-3F44-4077-99CB-89791743D0E2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095768">
            <a:off x="309536" y="3429000"/>
            <a:ext cx="2439152" cy="284710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EEDB6-E734-4B62-AF20-193EFD5EDB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338623"/>
            <a:ext cx="1276214" cy="395552"/>
          </a:xfrm>
          <a:prstGeom prst="rect">
            <a:avLst/>
          </a:prstGeom>
        </p:spPr>
      </p:pic>
      <p:pic>
        <p:nvPicPr>
          <p:cNvPr id="9" name="Picture 2" descr="iljin 일진머티리얼즈">
            <a:extLst>
              <a:ext uri="{FF2B5EF4-FFF2-40B4-BE49-F238E27FC236}">
                <a16:creationId xmlns:a16="http://schemas.microsoft.com/office/drawing/2014/main" id="{56EBB76C-B212-4A4E-8F72-756427172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76460"/>
            <a:ext cx="2200275" cy="3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DB603-02D1-46B9-8F79-668601D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500" y="6411335"/>
            <a:ext cx="2439152" cy="365125"/>
          </a:xfrm>
        </p:spPr>
        <p:txBody>
          <a:bodyPr/>
          <a:lstStyle>
            <a:lvl1pPr algn="ctr"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071EE70-20E2-4960-B812-05959AA8A1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179C6B-BDAB-4CA0-9E81-88270966FF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3" y="0"/>
            <a:ext cx="2159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501FCA-3BF9-4F63-937B-B9AADA33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1877982"/>
            <a:ext cx="2439152" cy="44199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C843AB-3995-4AD9-884F-5474A6671F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9" y="763205"/>
            <a:ext cx="1461935" cy="8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0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074153" y="0"/>
            <a:ext cx="9117847" cy="6858000"/>
          </a:xfrm>
          <a:prstGeom prst="rect">
            <a:avLst/>
          </a:prstGeom>
          <a:gradFill flip="none" rotWithShape="1">
            <a:gsLst>
              <a:gs pos="27000">
                <a:srgbClr val="F8F8F8"/>
              </a:gs>
              <a:gs pos="0">
                <a:schemeClr val="bg1"/>
              </a:gs>
              <a:gs pos="95413">
                <a:schemeClr val="bg1">
                  <a:lumMod val="85000"/>
                </a:schemeClr>
              </a:gs>
              <a:gs pos="68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DC418-E591-42B1-AC07-A4D1E27AB9BC}"/>
              </a:ext>
            </a:extLst>
          </p:cNvPr>
          <p:cNvSpPr/>
          <p:nvPr userDrawn="1"/>
        </p:nvSpPr>
        <p:spPr>
          <a:xfrm>
            <a:off x="0" y="0"/>
            <a:ext cx="3074153" cy="6858000"/>
          </a:xfrm>
          <a:prstGeom prst="rect">
            <a:avLst/>
          </a:prstGeom>
          <a:solidFill>
            <a:srgbClr val="006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4DCA7-3F44-4077-99CB-89791743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36" y="2835275"/>
            <a:ext cx="2439152" cy="1870147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EEDB6-E734-4B62-AF20-193EFD5EDB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338623"/>
            <a:ext cx="1276214" cy="395552"/>
          </a:xfrm>
          <a:prstGeom prst="rect">
            <a:avLst/>
          </a:prstGeom>
        </p:spPr>
      </p:pic>
      <p:pic>
        <p:nvPicPr>
          <p:cNvPr id="9" name="Picture 2" descr="iljin 일진머티리얼즈">
            <a:extLst>
              <a:ext uri="{FF2B5EF4-FFF2-40B4-BE49-F238E27FC236}">
                <a16:creationId xmlns:a16="http://schemas.microsoft.com/office/drawing/2014/main" id="{56EBB76C-B212-4A4E-8F72-756427172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76460"/>
            <a:ext cx="2200275" cy="3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DB603-02D1-46B9-8F79-668601D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500" y="5966822"/>
            <a:ext cx="2439152" cy="365125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179C6B-BDAB-4CA0-9E81-88270966FF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53" y="0"/>
            <a:ext cx="2159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501FCA-3BF9-4F63-937B-B9AADA33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2259331"/>
            <a:ext cx="1639052" cy="365125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DDC3E9-1C10-4FB5-9D75-0EE0F9261639}"/>
              </a:ext>
            </a:extLst>
          </p:cNvPr>
          <p:cNvSpPr/>
          <p:nvPr userDrawn="1"/>
        </p:nvSpPr>
        <p:spPr>
          <a:xfrm>
            <a:off x="317500" y="2687956"/>
            <a:ext cx="24311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DC010-8094-453E-9A0F-1DBD5B3B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9C5A6C-8183-474A-BEEE-DE8261A90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92FBF-331F-46FD-AAC8-E9CB7EBC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66600-43D9-4C16-A11B-AE624D91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24526-E95F-4BF4-BF30-F9368DE4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7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EDB37-2A02-48F5-A0D7-B169AC4B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B8291-9935-45E9-9D1A-D4FA693C9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6B790-6986-4326-8BCE-F9ED8241D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3AD7DA-05D5-44A1-B065-233DF926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A7B88-38D0-4BE8-9F64-F17592A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5AE9D-C7ED-47EF-9710-6FF00F55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0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E05D3-9EC8-42F5-A6CB-87E4E670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B7BFA-2CCC-45E2-871E-DDFDD235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B7D29-51C5-459A-8BC6-D7840B042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467C7-5EC8-4F44-B3EA-79620A455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883732-6F07-4823-8BB6-DAD085EF6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46CC91-1A6C-4E60-B07D-F4086B2A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608D-5DA3-4B93-A5C9-F8987955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BE3D6-EBF6-4B30-B853-AD23712F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9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893A5-79FE-47AB-BB4E-99903C48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E0F90-D5BA-41CA-9DED-8A2D5D77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464F55-F847-4DA2-AC52-4F4132CF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67C63-393D-401E-9640-24D57CAA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2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B3C635-81D2-4710-8584-1A12C5EC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314BA4-74F8-4A5C-AB8A-9952EC22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BE51C6-CD1A-4EE4-8127-4E1A2548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6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E7110-4033-47E2-8CC4-E9A0506B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7B1CB-B570-459F-A1D9-5126492D9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20A15-5A31-48A0-B8D8-AA86E2106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7792D6-5EE7-4B5B-A867-4A7E4162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2D3FB8-7E98-46F9-A36C-47022A66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4112E6-FBF5-49BB-AB81-EEB4EA1D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5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2E8DB3-7590-496E-9ADA-C38C1A35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0C7F36-9EB4-4A68-B2D9-5DBD71D6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C1833-63D9-4324-B574-D47F86D85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75EE7-03FF-48B3-92EF-587D6E6A6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8DB0-198D-4635-8A9B-A86B90163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1EE70-20E2-4960-B812-05959AA8A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4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vol2028.github.io/iljin_Material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AD4C8-4476-4EF7-AE8A-E11E2AB5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085"/>
            <a:ext cx="9144000" cy="1182399"/>
          </a:xfrm>
        </p:spPr>
        <p:txBody>
          <a:bodyPr/>
          <a:lstStyle/>
          <a:p>
            <a:r>
              <a:rPr lang="ko-KR" altLang="en-US" dirty="0"/>
              <a:t>웹사이트 </a:t>
            </a:r>
            <a:r>
              <a:rPr lang="ko-KR" altLang="en-US" dirty="0" err="1" smtClean="0"/>
              <a:t>리뉴얼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5AD18-AB52-432F-B659-3090A4A0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3447" y="3754597"/>
            <a:ext cx="6657803" cy="554326"/>
          </a:xfrm>
        </p:spPr>
        <p:txBody>
          <a:bodyPr/>
          <a:lstStyle/>
          <a:p>
            <a:r>
              <a:rPr lang="ko-KR" altLang="en-US" dirty="0"/>
              <a:t>프로젝트명 </a:t>
            </a:r>
            <a:r>
              <a:rPr lang="en-US" altLang="ko-KR" dirty="0"/>
              <a:t>: </a:t>
            </a:r>
            <a:r>
              <a:rPr lang="ko-KR" altLang="en-US" dirty="0" err="1"/>
              <a:t>일진머티리얼즈</a:t>
            </a:r>
            <a:r>
              <a:rPr lang="ko-KR" altLang="en-US" dirty="0"/>
              <a:t> </a:t>
            </a:r>
            <a:r>
              <a:rPr lang="ko-KR" altLang="en-US" dirty="0" err="1" smtClean="0"/>
              <a:t>리뉴얼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5250F9-4B68-4CFB-BEA1-CE490E26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1EE70-20E2-4960-B812-05959AA8A16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10183090" y="3396016"/>
            <a:ext cx="537558" cy="3480262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802218" y="4951481"/>
            <a:ext cx="329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팀 </a:t>
            </a:r>
            <a:r>
              <a:rPr lang="en-US" altLang="ko-KR" b="1" dirty="0"/>
              <a:t>: </a:t>
            </a:r>
            <a:r>
              <a:rPr lang="ko-KR" altLang="en-US" b="1" dirty="0" err="1"/>
              <a:t>황은빈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/>
              <a:t>최수미 </a:t>
            </a:r>
            <a:r>
              <a:rPr lang="en-US" altLang="ko-KR" b="1" dirty="0"/>
              <a:t>, </a:t>
            </a:r>
            <a:r>
              <a:rPr lang="ko-KR" altLang="en-US" b="1" dirty="0" err="1"/>
              <a:t>김성헌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37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구성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2AD53-98F1-43B4-B64A-3E167DA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AA0AA-5AFB-4DA0-A89B-635A69B214B4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4" descr="C:\Users\USER\Downloads\시안_메인페이지 – 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84"/>
          <a:stretch/>
        </p:blipFill>
        <p:spPr bwMode="auto">
          <a:xfrm>
            <a:off x="3342004" y="3908978"/>
            <a:ext cx="3993786" cy="22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USER\Downloads\시안_메인페이지 – 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5"/>
          <a:stretch/>
        </p:blipFill>
        <p:spPr bwMode="auto">
          <a:xfrm>
            <a:off x="7875986" y="963897"/>
            <a:ext cx="3155367" cy="38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USER\Downloads\시안_메인페이지 – 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5" b="51469"/>
          <a:stretch/>
        </p:blipFill>
        <p:spPr bwMode="auto">
          <a:xfrm>
            <a:off x="7875986" y="3953081"/>
            <a:ext cx="3831323" cy="21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ownloads\시안_gnb 사이트맵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53" y="856750"/>
            <a:ext cx="4374000" cy="28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ownloads\시안_메인페이지 – 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5" t="81542" b="11226"/>
          <a:stretch/>
        </p:blipFill>
        <p:spPr bwMode="auto">
          <a:xfrm>
            <a:off x="11199486" y="1049173"/>
            <a:ext cx="682662" cy="272117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3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15F7825-9787-4439-901A-A9A0E30B8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85">
                <a:srgbClr val="151555"/>
              </a:gs>
              <a:gs pos="47000">
                <a:schemeClr val="accent1">
                  <a:lumMod val="85000"/>
                </a:schemeClr>
              </a:gs>
              <a:gs pos="65000">
                <a:schemeClr val="accent1">
                  <a:lumMod val="40000"/>
                  <a:lumOff val="60000"/>
                </a:schemeClr>
              </a:gs>
              <a:gs pos="100000">
                <a:srgbClr val="0066B3"/>
              </a:gs>
              <a:gs pos="71000">
                <a:schemeClr val="accent1">
                  <a:lumMod val="95000"/>
                  <a:lumOff val="5000"/>
                </a:schemeClr>
              </a:gs>
              <a:gs pos="43000">
                <a:schemeClr val="accent1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2"/>
            <a:extLst>
              <a:ext uri="{FF2B5EF4-FFF2-40B4-BE49-F238E27FC236}">
                <a16:creationId xmlns:a16="http://schemas.microsoft.com/office/drawing/2014/main" id="{B8C1C354-0AE4-4643-8E8A-254FEB6B0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05" y="2314575"/>
            <a:ext cx="1791190" cy="2066758"/>
          </a:xfrm>
          <a:prstGeom prst="rect">
            <a:avLst/>
          </a:prstGeom>
          <a:effectLst>
            <a:reflection stA="66000" endPos="67000" dist="1905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418BA-3669-4EEF-A6D6-4C149BB10A34}"/>
              </a:ext>
            </a:extLst>
          </p:cNvPr>
          <p:cNvSpPr txBox="1"/>
          <p:nvPr/>
        </p:nvSpPr>
        <p:spPr>
          <a:xfrm>
            <a:off x="2538412" y="741789"/>
            <a:ext cx="7115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706C-FBD4-47E0-929D-4FEA6BCCE3DF}"/>
              </a:ext>
            </a:extLst>
          </p:cNvPr>
          <p:cNvSpPr txBox="1"/>
          <p:nvPr/>
        </p:nvSpPr>
        <p:spPr>
          <a:xfrm>
            <a:off x="2538412" y="5975171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>
                <a:solidFill>
                  <a:schemeClr val="bg1"/>
                </a:solidFill>
                <a:latin typeface="+mj-ea"/>
                <a:ea typeface="+mj-ea"/>
              </a:rPr>
              <a:t>일진머티리얼즈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16677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목표사이트 분석</a:t>
            </a:r>
            <a:endParaRPr lang="en-US" altLang="ko-KR" dirty="0"/>
          </a:p>
          <a:p>
            <a:r>
              <a:rPr lang="ko-KR" altLang="en-US" b="0" dirty="0"/>
              <a:t>제작목표 및 컨셉</a:t>
            </a:r>
            <a:endParaRPr lang="en-US" altLang="ko-KR" b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A0D25-B56D-4900-B758-C700381BA281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7A4481E-8C68-454A-BB10-031B0485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DC579A0D-FA93-4415-91DF-D5867D18BA16}"/>
              </a:ext>
            </a:extLst>
          </p:cNvPr>
          <p:cNvGrpSpPr/>
          <p:nvPr/>
        </p:nvGrpSpPr>
        <p:grpSpPr>
          <a:xfrm>
            <a:off x="3693704" y="675592"/>
            <a:ext cx="3951225" cy="4533753"/>
            <a:chOff x="11688309" y="2240557"/>
            <a:chExt cx="5853859" cy="6171429"/>
          </a:xfrm>
        </p:grpSpPr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2DAD04EB-96AC-45BF-93B0-19CEC3E68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8309" y="2240557"/>
              <a:ext cx="5853859" cy="617142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1352405" y="3413621"/>
            <a:ext cx="839595" cy="1708160"/>
            <a:chOff x="11122420" y="3979625"/>
            <a:chExt cx="839595" cy="170816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1B12D08-4B5E-4700-8D54-4B7434F79F8D}"/>
                </a:ext>
              </a:extLst>
            </p:cNvPr>
            <p:cNvSpPr/>
            <p:nvPr/>
          </p:nvSpPr>
          <p:spPr>
            <a:xfrm>
              <a:off x="11122420" y="4073459"/>
              <a:ext cx="131244" cy="129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97B9B5-A614-4383-B12D-C17FE5C9E536}"/>
                </a:ext>
              </a:extLst>
            </p:cNvPr>
            <p:cNvSpPr/>
            <p:nvPr/>
          </p:nvSpPr>
          <p:spPr>
            <a:xfrm>
              <a:off x="11122420" y="4321926"/>
              <a:ext cx="131244" cy="1298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7B76AF1-1815-42A6-BB97-50D10602F161}"/>
                </a:ext>
              </a:extLst>
            </p:cNvPr>
            <p:cNvSpPr/>
            <p:nvPr/>
          </p:nvSpPr>
          <p:spPr>
            <a:xfrm>
              <a:off x="11122420" y="4550526"/>
              <a:ext cx="131244" cy="1298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A2E488-A038-48C0-BE2C-C608FEEAD9D2}"/>
                </a:ext>
              </a:extLst>
            </p:cNvPr>
            <p:cNvSpPr/>
            <p:nvPr/>
          </p:nvSpPr>
          <p:spPr>
            <a:xfrm>
              <a:off x="11122420" y="4779126"/>
              <a:ext cx="131244" cy="1298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1BEDCC5-8691-43BF-9819-81F9FF056F01}"/>
                </a:ext>
              </a:extLst>
            </p:cNvPr>
            <p:cNvSpPr/>
            <p:nvPr/>
          </p:nvSpPr>
          <p:spPr>
            <a:xfrm>
              <a:off x="11122420" y="5007726"/>
              <a:ext cx="131244" cy="12982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21494A-0163-4F1F-964E-1B10D3D45792}"/>
                </a:ext>
              </a:extLst>
            </p:cNvPr>
            <p:cNvSpPr/>
            <p:nvPr/>
          </p:nvSpPr>
          <p:spPr>
            <a:xfrm>
              <a:off x="11122420" y="5236325"/>
              <a:ext cx="131244" cy="129824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1E78152-564C-4794-AA6F-ACA10E2F6F06}"/>
                </a:ext>
              </a:extLst>
            </p:cNvPr>
            <p:cNvSpPr/>
            <p:nvPr/>
          </p:nvSpPr>
          <p:spPr>
            <a:xfrm>
              <a:off x="11122420" y="5464925"/>
              <a:ext cx="131244" cy="1298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3812BB-FC75-4EEE-95F6-84BBC3609F4F}"/>
                </a:ext>
              </a:extLst>
            </p:cNvPr>
            <p:cNvSpPr txBox="1"/>
            <p:nvPr/>
          </p:nvSpPr>
          <p:spPr>
            <a:xfrm>
              <a:off x="11122420" y="3979625"/>
              <a:ext cx="839595" cy="170816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   합목적성 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   심미성 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   </a:t>
              </a:r>
              <a:r>
                <a:rPr lang="ko-KR" altLang="en-US" sz="1000" dirty="0" err="1"/>
                <a:t>가독성</a:t>
              </a:r>
              <a:r>
                <a:rPr lang="ko-KR" altLang="en-US" sz="1000" dirty="0"/>
                <a:t> </a:t>
              </a:r>
              <a:endParaRPr lang="en-US" altLang="ko-KR" sz="10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000" dirty="0" smtClean="0"/>
                <a:t>   편의성 </a:t>
              </a:r>
              <a:endParaRPr lang="en-US" altLang="ko-KR" sz="10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000" dirty="0" smtClean="0"/>
                <a:t>   경제성 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   </a:t>
              </a:r>
              <a:r>
                <a:rPr lang="ko-KR" altLang="en-US" sz="1000" dirty="0" smtClean="0"/>
                <a:t>통일성</a:t>
              </a:r>
              <a:endParaRPr lang="en-US" altLang="ko-KR" sz="10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000" dirty="0" smtClean="0"/>
                <a:t>   독창성</a:t>
              </a:r>
              <a:endParaRPr lang="en-US" altLang="ko-KR" sz="1000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915370" y="1443691"/>
            <a:ext cx="3956261" cy="2809887"/>
            <a:chOff x="7641158" y="1521633"/>
            <a:chExt cx="3956261" cy="28098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9625D2-599B-4AA2-926C-2721CAB5C8EE}"/>
                </a:ext>
              </a:extLst>
            </p:cNvPr>
            <p:cNvGrpSpPr/>
            <p:nvPr/>
          </p:nvGrpSpPr>
          <p:grpSpPr>
            <a:xfrm>
              <a:off x="7641158" y="1521633"/>
              <a:ext cx="3956261" cy="2809887"/>
              <a:chOff x="242886" y="1011535"/>
              <a:chExt cx="5405438" cy="3767137"/>
            </a:xfrm>
          </p:grpSpPr>
          <p:graphicFrame>
            <p:nvGraphicFramePr>
              <p:cNvPr id="20" name="차트 19">
                <a:extLst>
                  <a:ext uri="{FF2B5EF4-FFF2-40B4-BE49-F238E27FC236}">
                    <a16:creationId xmlns:a16="http://schemas.microsoft.com/office/drawing/2014/main" id="{97D34F5E-F055-4DC3-B23B-E7164DB08A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27592889"/>
                  </p:ext>
                </p:extLst>
              </p:nvPr>
            </p:nvGraphicFramePr>
            <p:xfrm>
              <a:off x="242886" y="1011535"/>
              <a:ext cx="5405438" cy="376713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D5CAC24-7800-4367-A114-1D251C03CFFD}"/>
                  </a:ext>
                </a:extLst>
              </p:cNvPr>
              <p:cNvSpPr/>
              <p:nvPr/>
            </p:nvSpPr>
            <p:spPr>
              <a:xfrm>
                <a:off x="2895728" y="2276814"/>
                <a:ext cx="99754" cy="9975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A6C3EFE-C33D-4E38-BD82-D1F79FB92616}"/>
                  </a:ext>
                </a:extLst>
              </p:cNvPr>
              <p:cNvSpPr/>
              <p:nvPr/>
            </p:nvSpPr>
            <p:spPr>
              <a:xfrm>
                <a:off x="1735854" y="1900793"/>
                <a:ext cx="99754" cy="9975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B3D2AFA-4528-4536-95AA-C71385E30D53}"/>
                  </a:ext>
                </a:extLst>
              </p:cNvPr>
              <p:cNvSpPr/>
              <p:nvPr/>
            </p:nvSpPr>
            <p:spPr>
              <a:xfrm>
                <a:off x="1438359" y="3154221"/>
                <a:ext cx="99754" cy="9975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E537CDB-C538-4DB2-919F-76F487D7F2F1}"/>
                  </a:ext>
                </a:extLst>
              </p:cNvPr>
              <p:cNvSpPr/>
              <p:nvPr/>
            </p:nvSpPr>
            <p:spPr>
              <a:xfrm>
                <a:off x="2239497" y="4157266"/>
                <a:ext cx="99754" cy="9975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B0C58F0-489F-4ABE-8ADC-75F6CCA1EBB6}"/>
                  </a:ext>
                </a:extLst>
              </p:cNvPr>
              <p:cNvSpPr/>
              <p:nvPr/>
            </p:nvSpPr>
            <p:spPr>
              <a:xfrm>
                <a:off x="3355173" y="4207144"/>
                <a:ext cx="99754" cy="9975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121E4C3-F9F8-4809-A888-1E7ABA9ED26F}"/>
                  </a:ext>
                </a:extLst>
              </p:cNvPr>
              <p:cNvSpPr/>
              <p:nvPr/>
            </p:nvSpPr>
            <p:spPr>
              <a:xfrm>
                <a:off x="4339490" y="3154221"/>
                <a:ext cx="99754" cy="9975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98F85C3-F62B-4FD3-99D1-3F58167B5CEC}"/>
                  </a:ext>
                </a:extLst>
              </p:cNvPr>
              <p:cNvSpPr/>
              <p:nvPr/>
            </p:nvSpPr>
            <p:spPr>
              <a:xfrm>
                <a:off x="4046690" y="1929771"/>
                <a:ext cx="99754" cy="9975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6F7CF94-1889-4F22-8B48-F25E34C77408}"/>
                  </a:ext>
                </a:extLst>
              </p:cNvPr>
              <p:cNvSpPr/>
              <p:nvPr/>
            </p:nvSpPr>
            <p:spPr>
              <a:xfrm>
                <a:off x="3197258" y="2559463"/>
                <a:ext cx="99754" cy="9975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47D2A75-42C0-4CFD-9F7B-A348545399EF}"/>
                  </a:ext>
                </a:extLst>
              </p:cNvPr>
              <p:cNvSpPr/>
              <p:nvPr/>
            </p:nvSpPr>
            <p:spPr>
              <a:xfrm>
                <a:off x="3762571" y="3029560"/>
                <a:ext cx="99754" cy="9975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2BAB0B2-F7F6-42B9-BF4D-33730B4B1922}"/>
                  </a:ext>
                </a:extLst>
              </p:cNvPr>
              <p:cNvSpPr/>
              <p:nvPr/>
            </p:nvSpPr>
            <p:spPr>
              <a:xfrm>
                <a:off x="3085123" y="3639386"/>
                <a:ext cx="99754" cy="9975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9FF0F11-FF80-42AE-8BD2-050920B1ABA7}"/>
                  </a:ext>
                </a:extLst>
              </p:cNvPr>
              <p:cNvSpPr/>
              <p:nvPr/>
            </p:nvSpPr>
            <p:spPr>
              <a:xfrm>
                <a:off x="2494417" y="3629064"/>
                <a:ext cx="99754" cy="9975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C85ABF46-1700-45C5-A0E8-375E0642AEE7}"/>
                  </a:ext>
                </a:extLst>
              </p:cNvPr>
              <p:cNvSpPr/>
              <p:nvPr/>
            </p:nvSpPr>
            <p:spPr>
              <a:xfrm>
                <a:off x="2038232" y="3054469"/>
                <a:ext cx="99754" cy="9975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B1EF53-A298-4FB0-9722-5FE7AD7F0AB6}"/>
                  </a:ext>
                </a:extLst>
              </p:cNvPr>
              <p:cNvSpPr/>
              <p:nvPr/>
            </p:nvSpPr>
            <p:spPr>
              <a:xfrm>
                <a:off x="2536426" y="2584342"/>
                <a:ext cx="99754" cy="9975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D5CAC24-7800-4367-A114-1D251C03CFFD}"/>
                  </a:ext>
                </a:extLst>
              </p:cNvPr>
              <p:cNvSpPr/>
              <p:nvPr/>
            </p:nvSpPr>
            <p:spPr>
              <a:xfrm>
                <a:off x="2877063" y="1367662"/>
                <a:ext cx="99754" cy="9975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" name="직선 연결선 5"/>
            <p:cNvCxnSpPr>
              <a:stCxn id="28" idx="3"/>
              <a:endCxn id="42" idx="7"/>
            </p:cNvCxnSpPr>
            <p:nvPr/>
          </p:nvCxnSpPr>
          <p:spPr>
            <a:xfrm flipH="1">
              <a:off x="9382127" y="2528907"/>
              <a:ext cx="211348" cy="17677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42" idx="3"/>
              <a:endCxn id="41" idx="7"/>
            </p:cNvCxnSpPr>
            <p:nvPr/>
          </p:nvCxnSpPr>
          <p:spPr>
            <a:xfrm flipH="1">
              <a:off x="9017497" y="2758290"/>
              <a:ext cx="313004" cy="29805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0" idx="1"/>
              <a:endCxn id="41" idx="5"/>
            </p:cNvCxnSpPr>
            <p:nvPr/>
          </p:nvCxnSpPr>
          <p:spPr>
            <a:xfrm flipH="1" flipV="1">
              <a:off x="9017497" y="3108955"/>
              <a:ext cx="282257" cy="375975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0" idx="6"/>
              <a:endCxn id="39" idx="2"/>
            </p:cNvCxnSpPr>
            <p:nvPr/>
          </p:nvCxnSpPr>
          <p:spPr>
            <a:xfrm>
              <a:off x="9362072" y="3511237"/>
              <a:ext cx="359330" cy="7699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38" idx="3"/>
              <a:endCxn id="39" idx="6"/>
            </p:cNvCxnSpPr>
            <p:nvPr/>
          </p:nvCxnSpPr>
          <p:spPr>
            <a:xfrm flipH="1">
              <a:off x="9794412" y="3090376"/>
              <a:ext cx="433509" cy="42856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38" idx="1"/>
              <a:endCxn id="37" idx="5"/>
            </p:cNvCxnSpPr>
            <p:nvPr/>
          </p:nvCxnSpPr>
          <p:spPr>
            <a:xfrm flipH="1" flipV="1">
              <a:off x="9865792" y="2739733"/>
              <a:ext cx="362129" cy="29803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37" idx="1"/>
              <a:endCxn id="28" idx="6"/>
            </p:cNvCxnSpPr>
            <p:nvPr/>
          </p:nvCxnSpPr>
          <p:spPr>
            <a:xfrm flipH="1" flipV="1">
              <a:off x="9655793" y="2502601"/>
              <a:ext cx="158373" cy="184519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/>
          <p:cNvSpPr/>
          <p:nvPr/>
        </p:nvSpPr>
        <p:spPr>
          <a:xfrm>
            <a:off x="3562350" y="5516699"/>
            <a:ext cx="8143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일진기업의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본사 페이지와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다르게 하향 되어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있으므로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리뉴얼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필요도가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높음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일진머티리얼즈의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주력 상품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주식등의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필요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정보 전달이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취약함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전반적으로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깔끔하고 안정된 통일감이 있으나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전반적으로 구형 디자인이라 이미지 저하가 우려됨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211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메인페이지</a:t>
            </a:r>
            <a:r>
              <a:rPr lang="ko-KR" altLang="en-US" sz="1200" dirty="0" smtClean="0"/>
              <a:t> </a:t>
            </a:r>
            <a:endParaRPr lang="en-US" altLang="ko-KR" sz="1200" dirty="0"/>
          </a:p>
        </p:txBody>
      </p:sp>
      <p:pic>
        <p:nvPicPr>
          <p:cNvPr id="71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31610" y="1204210"/>
            <a:ext cx="173996" cy="17392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8318521" y="1148090"/>
            <a:ext cx="211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종합평가 </a:t>
            </a:r>
            <a:r>
              <a:rPr lang="en-US" altLang="ko-KR" sz="1200" dirty="0" smtClean="0"/>
              <a:t>(10</a:t>
            </a:r>
            <a:r>
              <a:rPr lang="ko-KR" altLang="en-US" sz="1200" dirty="0" err="1" smtClean="0"/>
              <a:t>점만점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984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목표사이트 분석</a:t>
            </a:r>
            <a:endParaRPr lang="en-US" altLang="ko-KR" b="0" dirty="0"/>
          </a:p>
          <a:p>
            <a:r>
              <a:rPr lang="ko-KR" altLang="en-US" dirty="0" err="1" smtClean="0"/>
              <a:t>제작목표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A0D25-B56D-4900-B758-C700381BA281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7A4481E-8C68-454A-BB10-031B0485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564716" y="2259331"/>
            <a:ext cx="3253338" cy="702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제작 목표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35400" y="2259331"/>
            <a:ext cx="3459294" cy="702644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벤치마킹을 통한 트렌드 확인 및 적용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35400" y="3563853"/>
            <a:ext cx="3459294" cy="702644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주요 정보 카테고리 점검 및 수정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235399" y="4853638"/>
            <a:ext cx="3459295" cy="702644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구성 및 구현 기술의 수준 향상 및 적용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7257448" y="3031958"/>
            <a:ext cx="644893" cy="182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002"/>
          <p:cNvGrpSpPr/>
          <p:nvPr/>
        </p:nvGrpSpPr>
        <p:grpSpPr>
          <a:xfrm>
            <a:off x="3564716" y="3330673"/>
            <a:ext cx="3359673" cy="1871648"/>
            <a:chOff x="4974377" y="4923787"/>
            <a:chExt cx="6171429" cy="3488199"/>
          </a:xfrm>
        </p:grpSpPr>
        <p:pic>
          <p:nvPicPr>
            <p:cNvPr id="2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377" y="4923787"/>
              <a:ext cx="6171429" cy="3488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타사사이트분석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46A1-3145-4CA8-A459-9E15C325743B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79EE0-8B8D-4F3C-AC73-94AA9E49AC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21" y="4101159"/>
            <a:ext cx="4179902" cy="21068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48BC0-B8E3-4D99-A764-C57229DCEF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57" y="4101159"/>
            <a:ext cx="4179902" cy="21068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22A69-C990-4B18-A3B5-8CC2A53F10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6" y="1523514"/>
            <a:ext cx="4179902" cy="21068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6E3421-EF1E-46D2-9087-FA00CDE813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83" y="1531809"/>
            <a:ext cx="4179902" cy="210683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800C8E-989F-4451-83C3-4EFEF7FF7699}"/>
              </a:ext>
            </a:extLst>
          </p:cNvPr>
          <p:cNvSpPr/>
          <p:nvPr/>
        </p:nvSpPr>
        <p:spPr>
          <a:xfrm>
            <a:off x="3397635" y="1292923"/>
            <a:ext cx="1771743" cy="238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우리기술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562B9-DF4E-4C41-896D-888207E5F19B}"/>
              </a:ext>
            </a:extLst>
          </p:cNvPr>
          <p:cNvSpPr/>
          <p:nvPr/>
        </p:nvSpPr>
        <p:spPr>
          <a:xfrm>
            <a:off x="3406966" y="3862273"/>
            <a:ext cx="1771743" cy="2388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대주전자재료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A59CC-5C92-4DC3-B068-A93B886D7AFA}"/>
              </a:ext>
            </a:extLst>
          </p:cNvPr>
          <p:cNvSpPr/>
          <p:nvPr/>
        </p:nvSpPr>
        <p:spPr>
          <a:xfrm>
            <a:off x="7687868" y="1297526"/>
            <a:ext cx="1771743" cy="238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아모그린텍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39C2A-F246-4364-B0B1-31877164D9B8}"/>
              </a:ext>
            </a:extLst>
          </p:cNvPr>
          <p:cNvSpPr/>
          <p:nvPr/>
        </p:nvSpPr>
        <p:spPr>
          <a:xfrm>
            <a:off x="7697383" y="3862273"/>
            <a:ext cx="1771743" cy="23888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코리아써키트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514491" y="639053"/>
            <a:ext cx="5498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유사제품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Elecfoil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생산업체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주식관련사이트의 </a:t>
            </a:r>
            <a:r>
              <a:rPr lang="ko-KR" altLang="en-US" sz="1200" dirty="0" err="1" smtClean="0"/>
              <a:t>일진머티리얼즈의</a:t>
            </a:r>
            <a:r>
              <a:rPr lang="ko-KR" altLang="en-US" sz="1200" dirty="0" smtClean="0"/>
              <a:t> 전자장비와 기기카테고리 중 상위업체</a:t>
            </a:r>
            <a:endParaRPr lang="ko-KR" altLang="en-US" sz="1200" dirty="0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211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벤치마킹 사이트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2092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스타일가이드</a:t>
            </a:r>
            <a:endParaRPr lang="en-US" altLang="ko-KR" dirty="0"/>
          </a:p>
          <a:p>
            <a:r>
              <a:rPr lang="ko-KR" altLang="en-US" b="0" dirty="0"/>
              <a:t>시안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메인화면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회사소개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오시는길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제품소개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B07BD-364E-4E0E-890C-721A6B1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2878-3E26-4245-8E0C-57054C78910A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64A013-4321-4EAB-9877-4341CAA13734}"/>
              </a:ext>
            </a:extLst>
          </p:cNvPr>
          <p:cNvSpPr/>
          <p:nvPr/>
        </p:nvSpPr>
        <p:spPr>
          <a:xfrm>
            <a:off x="3647266" y="921687"/>
            <a:ext cx="3635171" cy="1332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7E1DBB-60FE-496B-AD26-991BD4140D11}"/>
              </a:ext>
            </a:extLst>
          </p:cNvPr>
          <p:cNvSpPr/>
          <p:nvPr/>
        </p:nvSpPr>
        <p:spPr>
          <a:xfrm>
            <a:off x="3656350" y="3278271"/>
            <a:ext cx="8065750" cy="2858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나눔고딕 글꼴 다운로드">
            <a:extLst>
              <a:ext uri="{FF2B5EF4-FFF2-40B4-BE49-F238E27FC236}">
                <a16:creationId xmlns:a16="http://schemas.microsoft.com/office/drawing/2014/main" id="{9ECFD085-8538-43BF-9487-D8B4B4C40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10239" r="6060" b="8383"/>
          <a:stretch/>
        </p:blipFill>
        <p:spPr bwMode="auto">
          <a:xfrm>
            <a:off x="4734642" y="1039293"/>
            <a:ext cx="1516870" cy="113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일진 CI에 사용하는 메인컬러, 서브컬러에 대한 정보">
            <a:extLst>
              <a:ext uri="{FF2B5EF4-FFF2-40B4-BE49-F238E27FC236}">
                <a16:creationId xmlns:a16="http://schemas.microsoft.com/office/drawing/2014/main" id="{B48A9650-3C4A-42DF-B93B-45DE438F3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/>
          <a:stretch/>
        </p:blipFill>
        <p:spPr bwMode="auto">
          <a:xfrm>
            <a:off x="4285938" y="3260105"/>
            <a:ext cx="6632578" cy="26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2332" y="628713"/>
            <a:ext cx="173996" cy="173920"/>
          </a:xfrm>
          <a:prstGeom prst="rect">
            <a:avLst/>
          </a:prstGeom>
        </p:spPr>
      </p:pic>
      <p:pic>
        <p:nvPicPr>
          <p:cNvPr id="15" name="Object 10">
            <a:extLst>
              <a:ext uri="{FF2B5EF4-FFF2-40B4-BE49-F238E27FC236}">
                <a16:creationId xmlns:a16="http://schemas.microsoft.com/office/drawing/2014/main" id="{339A08A3-EB85-4D43-B0A4-0F02D4A6A1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247" y="3023250"/>
            <a:ext cx="173996" cy="173920"/>
          </a:xfrm>
          <a:prstGeom prst="rect">
            <a:avLst/>
          </a:prstGeom>
        </p:spPr>
      </p:pic>
      <p:pic>
        <p:nvPicPr>
          <p:cNvPr id="16" name="Object 10">
            <a:extLst>
              <a:ext uri="{FF2B5EF4-FFF2-40B4-BE49-F238E27FC236}">
                <a16:creationId xmlns:a16="http://schemas.microsoft.com/office/drawing/2014/main" id="{008C34A0-63A6-4186-AC64-74C7C7D707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4101" y="3023250"/>
            <a:ext cx="173996" cy="1739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D6BE4-4E42-4826-8678-AFE1A530E87E}"/>
              </a:ext>
            </a:extLst>
          </p:cNvPr>
          <p:cNvSpPr/>
          <p:nvPr/>
        </p:nvSpPr>
        <p:spPr>
          <a:xfrm>
            <a:off x="7973118" y="903521"/>
            <a:ext cx="3635171" cy="1332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7E71A477-788B-4A67-A7A1-45E680796D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4101" y="610547"/>
            <a:ext cx="173996" cy="173920"/>
          </a:xfrm>
          <a:prstGeom prst="rect">
            <a:avLst/>
          </a:prstGeom>
        </p:spPr>
      </p:pic>
      <p:pic>
        <p:nvPicPr>
          <p:cNvPr id="20" name="Picture 6" descr="일진머티리얼즈 워드마크 이미지">
            <a:extLst>
              <a:ext uri="{FF2B5EF4-FFF2-40B4-BE49-F238E27FC236}">
                <a16:creationId xmlns:a16="http://schemas.microsoft.com/office/drawing/2014/main" id="{1AC577A1-0DBF-4D70-A498-EE4259C81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3" t="16593" r="18412" b="14667"/>
          <a:stretch/>
        </p:blipFill>
        <p:spPr bwMode="auto">
          <a:xfrm>
            <a:off x="8142618" y="1115696"/>
            <a:ext cx="3296172" cy="8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4209243" y="572593"/>
            <a:ext cx="211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FONT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07D51-A736-40F0-A6F2-6AF9B9173539}"/>
              </a:ext>
            </a:extLst>
          </p:cNvPr>
          <p:cNvSpPr txBox="1"/>
          <p:nvPr/>
        </p:nvSpPr>
        <p:spPr>
          <a:xfrm>
            <a:off x="4230532" y="2965509"/>
            <a:ext cx="232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MAIN-COLOR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9BE725-98F6-4E15-B156-33E3A75C5957}"/>
              </a:ext>
            </a:extLst>
          </p:cNvPr>
          <p:cNvSpPr txBox="1"/>
          <p:nvPr/>
        </p:nvSpPr>
        <p:spPr>
          <a:xfrm>
            <a:off x="8424052" y="2965509"/>
            <a:ext cx="292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SUB-COLOR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17079-69E8-4FEA-919E-155A2B921DCA}"/>
              </a:ext>
            </a:extLst>
          </p:cNvPr>
          <p:cNvSpPr txBox="1"/>
          <p:nvPr/>
        </p:nvSpPr>
        <p:spPr>
          <a:xfrm>
            <a:off x="8461013" y="554427"/>
            <a:ext cx="211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LOGO STYLE</a:t>
            </a:r>
          </a:p>
        </p:txBody>
      </p:sp>
    </p:spTree>
    <p:extLst>
      <p:ext uri="{BB962C8B-B14F-4D97-AF65-F5344CB8AC3E}">
        <p14:creationId xmlns:p14="http://schemas.microsoft.com/office/powerpoint/2010/main" val="41289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스타일가이드</a:t>
            </a:r>
            <a:endParaRPr lang="en-US" altLang="ko-KR" b="0" dirty="0"/>
          </a:p>
          <a:p>
            <a:r>
              <a:rPr lang="ko-KR" altLang="en-US" dirty="0"/>
              <a:t>시안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dirty="0" err="1"/>
              <a:t>메인화면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회사소개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오시는길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제품소개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B07BD-364E-4E0E-890C-721A6B1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2878-3E26-4245-8E0C-57054C78910A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3" descr="D:\조별고제\와이어프레임.jpg">
            <a:extLst>
              <a:ext uri="{FF2B5EF4-FFF2-40B4-BE49-F238E27FC236}">
                <a16:creationId xmlns:a16="http://schemas.microsoft.com/office/drawing/2014/main" id="{844EF28D-70B3-48B3-9CBE-01AD760A2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05" y="895599"/>
            <a:ext cx="2374586" cy="55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USER\Downloads\시안_메인페이지 – 1.jpg">
            <a:extLst>
              <a:ext uri="{FF2B5EF4-FFF2-40B4-BE49-F238E27FC236}">
                <a16:creationId xmlns:a16="http://schemas.microsoft.com/office/drawing/2014/main" id="{800C0CD7-13D5-4DED-BC03-090C5D7B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34" y="889540"/>
            <a:ext cx="2364282" cy="55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33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메인화면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와이어프레임 및 </a:t>
            </a:r>
            <a:r>
              <a:rPr lang="en-US" altLang="ko-KR" sz="1200" dirty="0" err="1" smtClean="0"/>
              <a:t>xd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활용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982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스타일가이드</a:t>
            </a:r>
            <a:endParaRPr lang="en-US" altLang="ko-KR" b="0" dirty="0"/>
          </a:p>
          <a:p>
            <a:r>
              <a:rPr lang="ko-KR" altLang="en-US" dirty="0"/>
              <a:t>시안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메인화면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dirty="0"/>
              <a:t>회사소개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오시는길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제품소개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B07BD-364E-4E0E-890C-721A6B1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2878-3E26-4245-8E0C-57054C78910A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2" descr="C:\Users\USER\Downloads\시안_회사소개 – 1.jpg">
            <a:extLst>
              <a:ext uri="{FF2B5EF4-FFF2-40B4-BE49-F238E27FC236}">
                <a16:creationId xmlns:a16="http://schemas.microsoft.com/office/drawing/2014/main" id="{CC4E148C-8C8B-4074-AF09-B8C3F2C59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76" y="840760"/>
            <a:ext cx="3618160" cy="505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USER\Downloads\시안_회사소개.jpg">
            <a:extLst>
              <a:ext uri="{FF2B5EF4-FFF2-40B4-BE49-F238E27FC236}">
                <a16:creationId xmlns:a16="http://schemas.microsoft.com/office/drawing/2014/main" id="{BDAED7E5-501A-4643-A28A-34793D9A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61" y="791628"/>
            <a:ext cx="3611525" cy="51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33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와이어프레임 및 </a:t>
            </a:r>
            <a:r>
              <a:rPr lang="en-US" altLang="ko-KR" sz="1200" dirty="0" err="1" smtClean="0"/>
              <a:t>xd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활용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545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스타일가이드</a:t>
            </a:r>
            <a:endParaRPr lang="en-US" altLang="ko-KR" b="0" dirty="0"/>
          </a:p>
          <a:p>
            <a:r>
              <a:rPr lang="ko-KR" altLang="en-US" dirty="0"/>
              <a:t>시안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메인화면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회사소개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dirty="0" err="1"/>
              <a:t>오시는길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제품소개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B07BD-364E-4E0E-890C-721A6B1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2878-3E26-4245-8E0C-57054C78910A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2" descr="C:\Users\USER\Downloads\시안_오시는 길 – 2.jpg">
            <a:extLst>
              <a:ext uri="{FF2B5EF4-FFF2-40B4-BE49-F238E27FC236}">
                <a16:creationId xmlns:a16="http://schemas.microsoft.com/office/drawing/2014/main" id="{829B9379-63C1-4B0F-8BA3-8B9D6887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40" y="888461"/>
            <a:ext cx="3618160" cy="50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USER\Downloads\시안_오시는 길 – 1.jpg">
            <a:extLst>
              <a:ext uri="{FF2B5EF4-FFF2-40B4-BE49-F238E27FC236}">
                <a16:creationId xmlns:a16="http://schemas.microsoft.com/office/drawing/2014/main" id="{889A8386-D661-4049-A157-F550AA47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260" y="888461"/>
            <a:ext cx="3618160" cy="50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33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오시는길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와이어프레임 및 </a:t>
            </a:r>
            <a:r>
              <a:rPr lang="en-US" altLang="ko-KR" sz="1200" dirty="0" err="1" smtClean="0"/>
              <a:t>xd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활용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758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713533-7B65-489F-A3FD-035AFFC6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스타일가이드</a:t>
            </a:r>
            <a:endParaRPr lang="en-US" altLang="ko-KR" b="0" dirty="0"/>
          </a:p>
          <a:p>
            <a:r>
              <a:rPr lang="ko-KR" altLang="en-US" dirty="0"/>
              <a:t>시안</a:t>
            </a:r>
            <a:endParaRPr lang="en-US" altLang="ko-KR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메인화면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/>
              <a:t>회사소개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b="0" dirty="0" err="1"/>
              <a:t>오시는길</a:t>
            </a:r>
            <a:endParaRPr lang="en-US" altLang="ko-KR" b="0" dirty="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dirty="0"/>
              <a:t>제품소개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D4ED9-3267-45BA-B7F7-AF8574FD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B07BD-364E-4E0E-890C-721A6B1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D071EE70-20E2-4960-B812-05959AA8A160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2878-3E26-4245-8E0C-57054C78910A}"/>
              </a:ext>
            </a:extLst>
          </p:cNvPr>
          <p:cNvSpPr txBox="1"/>
          <p:nvPr/>
        </p:nvSpPr>
        <p:spPr>
          <a:xfrm>
            <a:off x="309536" y="1740639"/>
            <a:ext cx="896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2" descr="C:\Users\USER\Downloads\시안_사업-제품 – 1 (1).jpg">
            <a:extLst>
              <a:ext uri="{FF2B5EF4-FFF2-40B4-BE49-F238E27FC236}">
                <a16:creationId xmlns:a16="http://schemas.microsoft.com/office/drawing/2014/main" id="{08D60448-9DE8-4E91-8A1B-6D87A4B5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540" y="802661"/>
            <a:ext cx="3618160" cy="50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USER\Downloads\시안_사업-제품.jpg">
            <a:extLst>
              <a:ext uri="{FF2B5EF4-FFF2-40B4-BE49-F238E27FC236}">
                <a16:creationId xmlns:a16="http://schemas.microsoft.com/office/drawing/2014/main" id="{2F917EC3-5DF8-465F-81EF-E23805C6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33" y="812187"/>
            <a:ext cx="3569013" cy="50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10">
            <a:extLst>
              <a:ext uri="{FF2B5EF4-FFF2-40B4-BE49-F238E27FC236}">
                <a16:creationId xmlns:a16="http://schemas.microsoft.com/office/drawing/2014/main" id="{6E01638E-C3F2-45BA-9D86-64FD2CB85D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704" y="454713"/>
            <a:ext cx="173996" cy="173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0EF238-CB87-453C-92CE-6B7A68C7DDBA}"/>
              </a:ext>
            </a:extLst>
          </p:cNvPr>
          <p:cNvSpPr txBox="1"/>
          <p:nvPr/>
        </p:nvSpPr>
        <p:spPr>
          <a:xfrm>
            <a:off x="3880615" y="398593"/>
            <a:ext cx="33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제품소개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와이어프레임 및 </a:t>
            </a:r>
            <a:r>
              <a:rPr lang="en-US" altLang="ko-KR" sz="1200" dirty="0" err="1" smtClean="0"/>
              <a:t>xd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활용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442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227</Words>
  <Application>Microsoft Office PowerPoint</Application>
  <PresentationFormat>와이드스크린</PresentationFormat>
  <Paragraphs>101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Arial Black</vt:lpstr>
      <vt:lpstr>Wingdings</vt:lpstr>
      <vt:lpstr>Office 테마</vt:lpstr>
      <vt:lpstr>웹사이트 리뉴얼</vt:lpstr>
      <vt:lpstr>제작개요</vt:lpstr>
      <vt:lpstr>제작개요</vt:lpstr>
      <vt:lpstr>벤치마킹</vt:lpstr>
      <vt:lpstr>설계</vt:lpstr>
      <vt:lpstr>설계</vt:lpstr>
      <vt:lpstr>설계</vt:lpstr>
      <vt:lpstr>설계</vt:lpstr>
      <vt:lpstr>설계</vt:lpstr>
      <vt:lpstr>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HUN</dc:creator>
  <cp:lastModifiedBy>i7D-17</cp:lastModifiedBy>
  <cp:revision>44</cp:revision>
  <dcterms:created xsi:type="dcterms:W3CDTF">2021-10-23T04:25:16Z</dcterms:created>
  <dcterms:modified xsi:type="dcterms:W3CDTF">2021-10-29T01:07:04Z</dcterms:modified>
</cp:coreProperties>
</file>